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 varScale="1">
        <p:scale>
          <a:sx n="62" d="100"/>
          <a:sy n="62" d="100"/>
        </p:scale>
        <p:origin x="2866" y="6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2.22\&#1050;&#1088;&#1072;&#1089;&#1086;&#1090;&#1072;%202022%20-%2010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2.22\&#1050;&#1088;&#1072;&#1089;&#1086;&#1090;&#1072;%202022%20-%2010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2.22\&#1050;&#1088;&#1072;&#1089;&#1086;&#1090;&#1072;%202022%20-%2010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2.22\&#1050;&#1088;&#1072;&#1089;&#1086;&#1090;&#1072;%202022%20-%2010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2.22\&#1050;&#1088;&#1072;&#1089;&#1086;&#1090;&#1072;%202022%20-%2010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2.22\&#1050;&#1088;&#1072;&#1089;&#1086;&#1090;&#1072;%202022%20-%2010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7327077865266841"/>
          <c:y val="0.1537525499046083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822440944881887"/>
          <c:y val="0.55171711230546272"/>
          <c:w val="0.61177559055118103"/>
          <c:h val="0.3776971043551186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  <c:pt idx="4">
                  <c:v>на 01.12.2022г.</c:v>
                </c:pt>
              </c:strCache>
            </c:strRef>
          </c:cat>
          <c:val>
            <c:numRef>
              <c:f>'Осн параметры'!$B$4:$B$8</c:f>
              <c:numCache>
                <c:formatCode>#\ ##0.0</c:formatCode>
                <c:ptCount val="5"/>
                <c:pt idx="0">
                  <c:v>26.6</c:v>
                </c:pt>
                <c:pt idx="1">
                  <c:v>9.9</c:v>
                </c:pt>
                <c:pt idx="2">
                  <c:v>12.109107679999999</c:v>
                </c:pt>
                <c:pt idx="3">
                  <c:v>33.9</c:v>
                </c:pt>
                <c:pt idx="4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11-498F-B25A-A20C590B3D11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  <c:pt idx="4">
                  <c:v>на 01.12.2022г.</c:v>
                </c:pt>
              </c:strCache>
            </c:strRef>
          </c:cat>
          <c:val>
            <c:numRef>
              <c:f>'Осн параметры'!$C$4:$C$8</c:f>
              <c:numCache>
                <c:formatCode>#\ ##0.0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11-498F-B25A-A20C590B3D11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  <c:pt idx="4">
                  <c:v>на 01.12.2022г.</c:v>
                </c:pt>
              </c:strCache>
            </c:strRef>
          </c:cat>
          <c:val>
            <c:numRef>
              <c:f>'Осн параметры'!$D$4:$D$7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11-498F-B25A-A20C590B3D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0806867891513567E-2"/>
          <c:y val="0.33173869537098072"/>
          <c:w val="0.85283070866141741"/>
          <c:h val="0.2056883589767234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85583948960073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E2-42D7-B72B-0B3F3280119C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90.839159199999983</c:v>
                </c:pt>
                <c:pt idx="4">
                  <c:v>49.076353040000001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62.855071719999984</c:v>
                </c:pt>
                <c:pt idx="8">
                  <c:v>65.700933479999975</c:v>
                </c:pt>
                <c:pt idx="9">
                  <c:v>111.60705233000002</c:v>
                </c:pt>
                <c:pt idx="10">
                  <c:v>98.722860939999975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E2-42D7-B72B-0B3F328011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E2-42D7-B72B-0B3F3280119C}"/>
                </c:ext>
              </c:extLst>
            </c:dLbl>
            <c:dLbl>
              <c:idx val="4"/>
              <c:layout>
                <c:manualLayout>
                  <c:x val="-2.7477441711903163E-2"/>
                  <c:y val="4.1666824050221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E2-42D7-B72B-0B3F3280119C}"/>
                </c:ext>
              </c:extLst>
            </c:dLbl>
            <c:dLbl>
              <c:idx val="5"/>
              <c:layout>
                <c:manualLayout>
                  <c:x val="-4.8932220516512338E-2"/>
                  <c:y val="3.5670510602615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6E2-42D7-B72B-0B3F3280119C}"/>
                </c:ext>
              </c:extLst>
            </c:dLbl>
            <c:dLbl>
              <c:idx val="6"/>
              <c:layout>
                <c:manualLayout>
                  <c:x val="-4.198246500204291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E2-42D7-B72B-0B3F3280119C}"/>
                </c:ext>
              </c:extLst>
            </c:dLbl>
            <c:dLbl>
              <c:idx val="7"/>
              <c:layout>
                <c:manualLayout>
                  <c:x val="-1.675005230959849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6E2-42D7-B72B-0B3F3280119C}"/>
                </c:ext>
              </c:extLst>
            </c:dLbl>
            <c:dLbl>
              <c:idx val="8"/>
              <c:layout>
                <c:manualLayout>
                  <c:x val="-1.8282536509927724E-2"/>
                  <c:y val="3.2672353878812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6E2-42D7-B72B-0B3F3280119C}"/>
                </c:ext>
              </c:extLst>
            </c:dLbl>
            <c:dLbl>
              <c:idx val="9"/>
              <c:layout>
                <c:manualLayout>
                  <c:x val="-3.3607378513220029E-2"/>
                  <c:y val="2.96741971550090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6E2-42D7-B72B-0B3F3280119C}"/>
                </c:ext>
              </c:extLst>
            </c:dLbl>
            <c:dLbl>
              <c:idx val="10"/>
              <c:layout>
                <c:manualLayout>
                  <c:x val="-3.2074894312890796E-2"/>
                  <c:y val="5.6657607669237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6E2-42D7-B72B-0B3F3280119C}"/>
                </c:ext>
              </c:extLst>
            </c:dLbl>
            <c:dLbl>
              <c:idx val="11"/>
              <c:layout>
                <c:manualLayout>
                  <c:x val="-5.0464704716841564E-2"/>
                  <c:y val="5.0661294221631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6E2-42D7-B72B-0B3F328011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155.67036591222842</c:v>
                </c:pt>
                <c:pt idx="4">
                  <c:v>127.75226589593274</c:v>
                </c:pt>
                <c:pt idx="5">
                  <c:v>117.95446551898073</c:v>
                </c:pt>
                <c:pt idx="6">
                  <c:v>51.840455534092811</c:v>
                </c:pt>
                <c:pt idx="7">
                  <c:v>111.5288174238711</c:v>
                </c:pt>
                <c:pt idx="8">
                  <c:v>112.26416018722108</c:v>
                </c:pt>
                <c:pt idx="9">
                  <c:v>119.58232302753926</c:v>
                </c:pt>
                <c:pt idx="10">
                  <c:v>114.97443529412723</c:v>
                </c:pt>
                <c:pt idx="11">
                  <c:v>116.42858353494661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6E2-42D7-B72B-0B3F3280119C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6E2-42D7-B72B-0B3F3280119C}"/>
                </c:ext>
              </c:extLst>
            </c:dLbl>
            <c:dLbl>
              <c:idx val="1"/>
              <c:layout>
                <c:manualLayout>
                  <c:x val="-1.7462717796775218E-2"/>
                  <c:y val="6.5652077840647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6E2-42D7-B72B-0B3F3280119C}"/>
                </c:ext>
              </c:extLst>
            </c:dLbl>
            <c:dLbl>
              <c:idx val="2"/>
              <c:layout>
                <c:manualLayout>
                  <c:x val="-4.4901787069646744E-3"/>
                  <c:y val="5.688943364583412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6E2-42D7-B72B-0B3F3280119C}"/>
                </c:ext>
              </c:extLst>
            </c:dLbl>
            <c:dLbl>
              <c:idx val="3"/>
              <c:layout>
                <c:manualLayout>
                  <c:x val="-2.8190107199079835E-2"/>
                  <c:y val="5.06612942216312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6E2-42D7-B72B-0B3F3280119C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6E2-42D7-B72B-0B3F3280119C}"/>
                </c:ext>
              </c:extLst>
            </c:dLbl>
            <c:dLbl>
              <c:idx val="10"/>
              <c:layout>
                <c:manualLayout>
                  <c:x val="-4.7399736316183216E-2"/>
                  <c:y val="-2.4292623873448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6E2-42D7-B72B-0B3F328011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E6E2-42D7-B72B-0B3F328011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7045285638249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EA-4C17-AB0F-47A2A97F8A84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EA-4C17-AB0F-47A2A97F8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EA-4C17-AB0F-47A2A97F8A84}"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EA-4C17-AB0F-47A2A97F8A84}"/>
                </c:ext>
              </c:extLst>
            </c:dLbl>
            <c:dLbl>
              <c:idx val="8"/>
              <c:layout>
                <c:manualLayout>
                  <c:x val="-3.1799271398540593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EA-4C17-AB0F-47A2A97F8A84}"/>
                </c:ext>
              </c:extLst>
            </c:dLbl>
            <c:dLbl>
              <c:idx val="9"/>
              <c:layout>
                <c:manualLayout>
                  <c:x val="-3.1799271398540593E-2"/>
                  <c:y val="2.7704084870208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EA-4C17-AB0F-47A2A97F8A84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EA-4C17-AB0F-47A2A97F8A8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  <c:pt idx="7">
                  <c:v>111.55395969850434</c:v>
                </c:pt>
                <c:pt idx="8">
                  <c:v>116.06163733375112</c:v>
                </c:pt>
                <c:pt idx="9">
                  <c:v>109.75200204165851</c:v>
                </c:pt>
                <c:pt idx="10">
                  <c:v>120.65724082168627</c:v>
                </c:pt>
                <c:pt idx="11">
                  <c:v>123.69161871724069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1EA-4C17-AB0F-47A2A97F8A84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1EA-4C17-AB0F-47A2A97F8A84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EA-4C17-AB0F-47A2A97F8A84}"/>
                </c:ext>
              </c:extLst>
            </c:dLbl>
            <c:dLbl>
              <c:idx val="10"/>
              <c:layout>
                <c:manualLayout>
                  <c:x val="-3.483790220585456E-2"/>
                  <c:y val="3.024633170796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1EA-4C17-AB0F-47A2A97F8A8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1EA-4C17-AB0F-47A2A97F8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2880471557235518"/>
          <c:y val="0.21522823354407697"/>
          <c:w val="0.7561247316720332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110.50092238513184</c:v>
                </c:pt>
                <c:pt idx="1">
                  <c:v>108.58620333249154</c:v>
                </c:pt>
                <c:pt idx="2">
                  <c:v>57.227079847788652</c:v>
                </c:pt>
                <c:pt idx="3">
                  <c:v>130.89963638438067</c:v>
                </c:pt>
                <c:pt idx="4">
                  <c:v>118.41680693154994</c:v>
                </c:pt>
                <c:pt idx="5">
                  <c:v>99.395362570936683</c:v>
                </c:pt>
                <c:pt idx="6">
                  <c:v>116.11900023335424</c:v>
                </c:pt>
                <c:pt idx="7">
                  <c:v>112.16536306472963</c:v>
                </c:pt>
                <c:pt idx="8">
                  <c:v>112.12947381174261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21-42BD-B6D2-8A391F624C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0259308947585228"/>
          <c:y val="0.24550706353655516"/>
          <c:w val="0.33718113318234488"/>
          <c:h val="0.72393412023171266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479.1593896</c:v>
                </c:pt>
                <c:pt idx="1">
                  <c:v>149.40573612999998</c:v>
                </c:pt>
                <c:pt idx="2">
                  <c:v>81.007996090000006</c:v>
                </c:pt>
                <c:pt idx="3">
                  <c:v>64.311333649999995</c:v>
                </c:pt>
                <c:pt idx="4">
                  <c:v>62.549954729999996</c:v>
                </c:pt>
                <c:pt idx="5">
                  <c:v>1643.5613999700001</c:v>
                </c:pt>
                <c:pt idx="6" formatCode="0.0">
                  <c:v>62.44839949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51-41D5-9DAB-B9257B83880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156827576700347"/>
          <c:y val="0.26553191694378114"/>
          <c:w val="0.3440043020473193"/>
          <c:h val="0.6760983660829110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18197630642668486"/>
          <c:y val="2.191851558837925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460836670607312"/>
          <c:y val="0.22557811379264878"/>
          <c:w val="0.37435059940536114"/>
          <c:h val="0.73330551235134245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359.16419999999999</c:v>
                </c:pt>
                <c:pt idx="1">
                  <c:v>124.83739999999999</c:v>
                </c:pt>
                <c:pt idx="2">
                  <c:v>38.460800000000006</c:v>
                </c:pt>
                <c:pt idx="3">
                  <c:v>1531.6406720999998</c:v>
                </c:pt>
                <c:pt idx="4" formatCode="0.0">
                  <c:v>41.179700000000004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7-4F4C-8FB2-D33051DBF57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79997325129458"/>
          <c:y val="0.25838719765392493"/>
          <c:w val="0.39816149142800455"/>
          <c:h val="0.5463509295866824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4,5%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3,8%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1,0%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61,0%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2 474,8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371304698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11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2 937,7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2 542,4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1 977,6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1 643,6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3 090,5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2 474,7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-152,8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409827843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11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2 411,3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2 095,3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1 818,4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1 531,6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2 526,5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2 045,1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-115,2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75320" y="641540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BAED167F-1436-468E-84FC-2D6F3C450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400411"/>
              </p:ext>
            </p:extLst>
          </p:nvPr>
        </p:nvGraphicFramePr>
        <p:xfrm>
          <a:off x="4114530" y="7699320"/>
          <a:ext cx="2518820" cy="1219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198408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01.04.2022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</a:t>
                      </a:r>
                      <a:r>
                        <a:rPr lang="en-US" sz="1000" b="0" dirty="0"/>
                        <a:t>7</a:t>
                      </a:r>
                      <a:r>
                        <a:rPr lang="ru-RU" sz="1000" b="0" dirty="0"/>
                        <a:t>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4145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01.10.2022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870979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01.12.2022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333114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5049970"/>
              </p:ext>
            </p:extLst>
          </p:nvPr>
        </p:nvGraphicFramePr>
        <p:xfrm>
          <a:off x="-457470" y="5933356"/>
          <a:ext cx="4572000" cy="320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615704"/>
              </p:ext>
            </p:extLst>
          </p:nvPr>
        </p:nvGraphicFramePr>
        <p:xfrm>
          <a:off x="0" y="989149"/>
          <a:ext cx="6858000" cy="3870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470611"/>
              </p:ext>
            </p:extLst>
          </p:nvPr>
        </p:nvGraphicFramePr>
        <p:xfrm>
          <a:off x="0" y="5066270"/>
          <a:ext cx="6858000" cy="4077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5740" y="380151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4196869742"/>
              </p:ext>
            </p:extLst>
          </p:nvPr>
        </p:nvGraphicFramePr>
        <p:xfrm>
          <a:off x="5473080" y="4036013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479,2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1 643,6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995312492"/>
              </p:ext>
            </p:extLst>
          </p:nvPr>
        </p:nvGraphicFramePr>
        <p:xfrm>
          <a:off x="5473080" y="7020560"/>
          <a:ext cx="965160" cy="1556599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143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359,2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1 531,6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293166"/>
              </p:ext>
            </p:extLst>
          </p:nvPr>
        </p:nvGraphicFramePr>
        <p:xfrm>
          <a:off x="26640" y="495882"/>
          <a:ext cx="6857280" cy="2739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8187917"/>
              </p:ext>
            </p:extLst>
          </p:nvPr>
        </p:nvGraphicFramePr>
        <p:xfrm>
          <a:off x="-663150" y="3253740"/>
          <a:ext cx="6238890" cy="2905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6443434"/>
              </p:ext>
            </p:extLst>
          </p:nvPr>
        </p:nvGraphicFramePr>
        <p:xfrm>
          <a:off x="-201961" y="6246186"/>
          <a:ext cx="5675041" cy="2897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19046" y="4769690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2 542,4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41" name="CustomShape 4"/>
          <p:cNvSpPr/>
          <p:nvPr/>
        </p:nvSpPr>
        <p:spPr>
          <a:xfrm>
            <a:off x="1219046" y="7694733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2 095,3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633954061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ноябрь 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3 090,5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2 474,8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82,7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1 821,3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1 508,8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120316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- ноябрь 2022 года муниципальные программы Новокубанского района исполнены в сумме 2 280,8 млн. руб., что составляет 79,9%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71069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ноябрь 2022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2 280,8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7348</TotalTime>
  <Words>696</Words>
  <Application>Microsoft Office PowerPoint</Application>
  <PresentationFormat>Экран (4:3)</PresentationFormat>
  <Paragraphs>293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830</cp:revision>
  <cp:lastPrinted>2021-06-28T07:36:31Z</cp:lastPrinted>
  <dcterms:modified xsi:type="dcterms:W3CDTF">2023-01-23T13:16:40Z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